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49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dirty="0"/>
              <a:t>An overall attendance of 80% is required for labs</a:t>
            </a:r>
          </a:p>
          <a:p>
            <a:pPr marL="629920" lvl="1" indent="-305435"/>
            <a:r>
              <a:rPr lang="en-US" dirty="0"/>
              <a:t>Applies to everyone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steps</a:t>
            </a:r>
          </a:p>
          <a:p>
            <a:r>
              <a:rPr lang="en-US" sz="3300" dirty="0"/>
              <a:t>Written in a language the computer can understand</a:t>
            </a:r>
          </a:p>
          <a:p>
            <a:pPr lvl="1"/>
            <a:r>
              <a:rPr lang="en-US" sz="2600" dirty="0"/>
              <a:t>Ideally,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</a:t>
            </a:r>
          </a:p>
          <a:p>
            <a:pPr lvl="2"/>
            <a:r>
              <a:rPr lang="en-US" sz="2800" dirty="0"/>
              <a:t>Programming small computers in home appliances, UAVs, wireless sensors, IoT,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"Arduino" microcontroller platform</a:t>
            </a:r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/>
              <a:t>Many of you will program embedded systems in C</a:t>
            </a:r>
          </a:p>
          <a:p>
            <a:pPr marL="899795" lvl="2" indent="-269875"/>
            <a:r>
              <a:rPr lang="en-US" dirty="0"/>
              <a:t>MECH 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all over the place for things I don't understand.</a:t>
            </a:r>
          </a:p>
          <a:p>
            <a:pPr marL="899795" lvl="2" indent="-269875"/>
            <a:r>
              <a:rPr lang="en-US" dirty="0"/>
              <a:t>Maybe ask your demonstrators in other courses?</a:t>
            </a:r>
          </a:p>
          <a:p>
            <a:pPr marL="899795" lvl="2" indent="-269875"/>
            <a:r>
              <a:rPr lang="en-US" dirty="0"/>
              <a:t>It draws pretty graphs I guess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/>
              <a:t>How is this relevant to this course?</a:t>
            </a:r>
            <a:endParaRPr lang="en-US"/>
          </a:p>
          <a:p>
            <a:pPr marL="629920" lvl="1" indent="-305435"/>
            <a:r>
              <a:rPr lang="en-AU" sz="290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/>
              <a:t>A Computer is an electronic device designed to perform calculations very quickly</a:t>
            </a:r>
          </a:p>
          <a:p>
            <a:pPr marL="305435" indent="-305435"/>
            <a:r>
              <a:rPr lang="en-AU" sz="4000"/>
              <a:t>This seems rather restrictive, just performing mathematics</a:t>
            </a:r>
          </a:p>
          <a:p>
            <a:pPr marL="305435" indent="-305435"/>
            <a:r>
              <a:rPr lang="en-AU" sz="4000"/>
              <a:t>But when you consider its other capabilities</a:t>
            </a:r>
          </a:p>
          <a:p>
            <a:pPr marL="629920" lvl="1" indent="-305435"/>
            <a:r>
              <a:rPr lang="en-AU" sz="3200"/>
              <a:t>Speed</a:t>
            </a:r>
          </a:p>
          <a:p>
            <a:pPr marL="629920" lvl="1" indent="-305435"/>
            <a:r>
              <a:rPr lang="en-AU" sz="3200"/>
              <a:t>Communication with other electronic devices (peripherals)</a:t>
            </a:r>
          </a:p>
          <a:p>
            <a:pPr marL="305435" indent="-305435"/>
            <a:r>
              <a:rPr lang="en-AU" sz="4000"/>
              <a:t>Then mathematics gives you </a:t>
            </a:r>
          </a:p>
          <a:p>
            <a:pPr marL="629920" lvl="1" indent="-305435"/>
            <a:r>
              <a:rPr lang="en-AU" sz="320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Co-Ordinator: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fly by wire 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is in 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i</a:t>
            </a:r>
            <a:r>
              <a:rPr lang="en-AU" i="1" dirty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e.g., Add 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x86 based 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processor specific</a:t>
            </a:r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/>
              <a:t>Assembly Language</a:t>
            </a:r>
            <a:endParaRPr lang="en-US"/>
          </a:p>
          <a:p>
            <a:pPr marL="629920" lvl="1" indent="-305435"/>
            <a:r>
              <a:rPr lang="en-AU"/>
              <a:t>Uses simple mnemonics to describe the purpose of the instruction</a:t>
            </a:r>
          </a:p>
          <a:p>
            <a:pPr marL="629920" lvl="1" indent="-305435"/>
            <a:r>
              <a:rPr lang="en-AU"/>
              <a:t>Example, one instruction for a x86 based CPU</a:t>
            </a:r>
          </a:p>
          <a:p>
            <a:pPr marL="899795" lvl="2" indent="-269875"/>
            <a:r>
              <a:rPr lang="en-AU"/>
              <a:t>Machine code: 0110 0110 1000 0011 1100 0000 0000 1010</a:t>
            </a:r>
          </a:p>
          <a:p>
            <a:pPr marL="899795" lvl="2" indent="-269875"/>
            <a:r>
              <a:rPr lang="en-AU"/>
              <a:t>Assembly language: </a:t>
            </a: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/>
              <a:t>A bit easier for humans to understand</a:t>
            </a:r>
          </a:p>
          <a:p>
            <a:pPr marL="629920" lvl="1" indent="-305435"/>
            <a:r>
              <a:rPr lang="en-AU"/>
              <a:t>Still processor specific</a:t>
            </a:r>
          </a:p>
          <a:p>
            <a:pPr marL="629920" lvl="1" indent="-305435"/>
            <a:endParaRPr lang="en-AU"/>
          </a:p>
          <a:p>
            <a:pPr marL="305435" indent="-305435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x86 based 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+ 10;</a:t>
            </a: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73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6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Python 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882565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/>
              <a:t>console. </a:t>
            </a:r>
          </a:p>
          <a:p>
            <a:pPr lvl="1"/>
            <a:r>
              <a:rPr lang="en-US" dirty="0"/>
              <a:t>File I/O: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8825659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Other input/output methods beyond this course:</a:t>
            </a:r>
          </a:p>
          <a:p>
            <a:pPr lvl="1"/>
            <a:r>
              <a:rPr lang="en-US" sz="2000"/>
              <a:t>Microcontroller pins (GPIO – in ENGG1500 and ELEC1710)</a:t>
            </a:r>
          </a:p>
          <a:p>
            <a:pPr lvl="1"/>
            <a:r>
              <a:rPr lang="en-US" sz="2000"/>
              <a:t>Embedded systems communication standards, Covered in ELEC2720, ELEC3730, MCHA-something</a:t>
            </a:r>
          </a:p>
          <a:p>
            <a:pPr lvl="2"/>
            <a:r>
              <a:rPr lang="en-US"/>
              <a:t>I2C</a:t>
            </a:r>
          </a:p>
          <a:p>
            <a:pPr lvl="2"/>
            <a:r>
              <a:rPr lang="en-US"/>
              <a:t>SPI</a:t>
            </a:r>
          </a:p>
          <a:p>
            <a:pPr lvl="2"/>
            <a:r>
              <a:rPr lang="en-US"/>
              <a:t>UART</a:t>
            </a:r>
          </a:p>
          <a:p>
            <a:pPr lvl="1"/>
            <a:r>
              <a:rPr lang="en-US" sz="2000"/>
              <a:t>TCP/IP networking</a:t>
            </a:r>
          </a:p>
          <a:p>
            <a:pPr lvl="1"/>
            <a:r>
              <a:rPr lang="en-US" sz="2000"/>
              <a:t>USB devices</a:t>
            </a:r>
          </a:p>
          <a:p>
            <a:pPr lvl="1"/>
            <a:r>
              <a:rPr lang="en-US" sz="2000"/>
              <a:t>Loads of others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1" y="4382218"/>
            <a:ext cx="6134956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sensitive</a:t>
            </a:r>
            <a:r>
              <a:rPr lang="en-US" dirty="0"/>
              <a:t>.</a:t>
            </a:r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>
                <a:cs typeface="Courier New"/>
              </a:rPr>
              <a:t>number </a:t>
            </a:r>
            <a:r>
              <a:rPr lang="en-US" dirty="0">
                <a:cs typeface="Courier New"/>
              </a:rPr>
              <a:t>13</a:t>
            </a: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Concept: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2;</a:t>
            </a: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b</a:t>
            </a:r>
            <a:r>
              <a:rPr lang="en-US" dirty="0">
                <a:latin typeface="Century Gothic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standard input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standard input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March 31st</a:t>
            </a:r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April 1st and June 4th 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June 5th or 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367830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dirty="0"/>
              <a:t>Assessed Laboratory 1, 	Week 4, 	5%</a:t>
            </a:r>
          </a:p>
          <a:p>
            <a:pPr marL="305435" indent="-305435"/>
            <a:r>
              <a:rPr lang="en-US" sz="2400" dirty="0"/>
              <a:t>Mid-semester quiz, 				Week 6, 	15%</a:t>
            </a:r>
          </a:p>
          <a:p>
            <a:pPr marL="305435" indent="-305435"/>
            <a:r>
              <a:rPr lang="en-US" sz="2400" dirty="0"/>
              <a:t>Programming assignment 1, 	Week 7,	20%</a:t>
            </a:r>
          </a:p>
          <a:p>
            <a:pPr marL="305435" indent="-305435"/>
            <a:r>
              <a:rPr lang="en-US" sz="2400" dirty="0"/>
              <a:t>Assessed Laboratory 2, 		Week 9, 	5%</a:t>
            </a:r>
          </a:p>
          <a:p>
            <a:pPr marL="305435" indent="-305435"/>
            <a:r>
              <a:rPr lang="en-US" sz="2400" dirty="0"/>
              <a:t>Assessed Laboratory 3, 		Week 11,	5%</a:t>
            </a:r>
          </a:p>
          <a:p>
            <a:pPr marL="305435" indent="-305435"/>
            <a:r>
              <a:rPr lang="en-US" sz="2400" dirty="0"/>
              <a:t>Programming assignment 2, 	Week 13, 	15%</a:t>
            </a:r>
          </a:p>
          <a:p>
            <a:pPr marL="305435" indent="-305435"/>
            <a:r>
              <a:rPr lang="en-US" sz="2400" dirty="0"/>
              <a:t>Final Exam, 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162</TotalTime>
  <Words>2884</Words>
  <Application>Microsoft Office PowerPoint</Application>
  <PresentationFormat>Widescreen</PresentationFormat>
  <Paragraphs>418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Century Gothic</vt:lpstr>
      <vt:lpstr>Courier New</vt:lpstr>
      <vt:lpstr>Gill Sans MT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Brenton Schulz</cp:lastModifiedBy>
  <cp:revision>39</cp:revision>
  <dcterms:created xsi:type="dcterms:W3CDTF">2015-09-22T16:57:55Z</dcterms:created>
  <dcterms:modified xsi:type="dcterms:W3CDTF">2021-02-11T02:26:43Z</dcterms:modified>
</cp:coreProperties>
</file>